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77" r:id="rId3"/>
    <p:sldId id="298" r:id="rId4"/>
    <p:sldId id="297" r:id="rId5"/>
    <p:sldId id="294" r:id="rId6"/>
    <p:sldId id="27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697827-4B9B-4312-A628-E14B3C7592DF}">
          <p14:sldIdLst>
            <p14:sldId id="276"/>
            <p14:sldId id="277"/>
            <p14:sldId id="298"/>
            <p14:sldId id="297"/>
            <p14:sldId id="29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49" autoAdjust="0"/>
  </p:normalViewPr>
  <p:slideViewPr>
    <p:cSldViewPr snapToGrid="0" showGuides="1">
      <p:cViewPr varScale="1">
        <p:scale>
          <a:sx n="109" d="100"/>
          <a:sy n="109" d="100"/>
        </p:scale>
        <p:origin x="-57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391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7A39-7C71-4A43-9C2B-BCE9A28E422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0F19-B715-473D-BBC5-B5438F486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5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40F19-B715-473D-BBC5-B5438F4864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5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9.jp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5C53A1-10FC-4D83-8DDA-A19FAB3B8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1260" y="405272"/>
            <a:ext cx="1741932" cy="148702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D1D2DA2-EEC2-42E0-ACC4-F8E57D134A72}"/>
              </a:ext>
            </a:extLst>
          </p:cNvPr>
          <p:cNvCxnSpPr/>
          <p:nvPr userDrawn="1"/>
        </p:nvCxnSpPr>
        <p:spPr>
          <a:xfrm>
            <a:off x="591312" y="5696712"/>
            <a:ext cx="1093012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D11548-F687-494D-AFFE-C82667446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351891-F7E6-4CD7-A85B-1C9453582C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8BD53E6-FFA3-4312-8D64-1705037671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54D4DEB-9C34-40CE-8B3B-454D103261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D282BC0-0976-45C0-B71E-3A266BC309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085C6E3-1F8E-428E-B8E8-FA478B87F5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C90FF-F67E-419B-BD24-2874BD68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32B2525-4B61-4752-9F76-0A68712C8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733C99-A5A6-46C5-8E5C-60467A325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26B821-A807-4C2B-80D0-48C9F3A1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2DA43D-524F-4764-B0B5-1F9C81A8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AF70DB-3128-4C75-B8C6-C2680BFC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2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AC8BD6-4866-4A05-8AF0-F7FD4875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4D6D82-C69B-4EF4-9037-B25A93F38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CCD63E-1700-4677-911C-C18E3030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706DAC-A7ED-4E3B-80F0-2DF3FB35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8D8A7C-83F0-4924-9BCE-56AF3E8B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7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9679A0-58C2-4227-AFDC-72C149C93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3D4F89-DEFC-40A7-8138-922CF5911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5DEF79-D94A-4657-9508-78DA4E18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B8B034-0E72-41F2-9E6C-EA907AEB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87FAF2-BF3E-4E2D-A9CE-D93D0B05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80202A-E3C7-480C-BA02-080E49C5CA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1260" y="405272"/>
            <a:ext cx="1741932" cy="1487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6456376-5420-4EE6-B177-64FD7861FAB3}"/>
              </a:ext>
            </a:extLst>
          </p:cNvPr>
          <p:cNvCxnSpPr/>
          <p:nvPr userDrawn="1"/>
        </p:nvCxnSpPr>
        <p:spPr>
          <a:xfrm>
            <a:off x="591312" y="5696712"/>
            <a:ext cx="1093012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0D0B98-379D-410D-B53D-C17EB37EE3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A4DF97-D526-4161-9685-2A91E5CF87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E2ACB3-2261-46AD-887A-58CDC416669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C39507-90BB-4681-83F6-3703644730B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E6DA396-D26E-4512-83AC-0CBEFA5127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8E7AEC4-D128-4B0B-8EEF-A8232EB47A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5C53A1-10FC-4D83-8DDA-A19FAB3B8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876" y="6311674"/>
            <a:ext cx="1741932" cy="1487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D11548-F687-494D-AFFE-C82667446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0192" y="6064376"/>
            <a:ext cx="1308000" cy="396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351891-F7E6-4CD7-A85B-1C9453582C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40659" y="6082376"/>
            <a:ext cx="849439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8BD53E6-FFA3-4312-8D64-1705037671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324282" y="6082376"/>
            <a:ext cx="1320603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54D4DEB-9C34-40CE-8B3B-454D103261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42808" y="6082376"/>
            <a:ext cx="1137346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D282BC0-0976-45C0-B71E-3A266BC309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56239" y="6082376"/>
            <a:ext cx="874054" cy="3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085C6E3-1F8E-428E-B8E8-FA478B87F5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406378" y="6082376"/>
            <a:ext cx="2027998" cy="36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F3FFD34-2B05-4D1D-B5F1-F95CA4DDA269}"/>
              </a:ext>
            </a:extLst>
          </p:cNvPr>
          <p:cNvSpPr/>
          <p:nvPr userDrawn="1"/>
        </p:nvSpPr>
        <p:spPr>
          <a:xfrm>
            <a:off x="386080" y="292947"/>
            <a:ext cx="11501120" cy="5307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6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F0413-53F7-45FD-83AD-E3243C71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5D7322-9A0F-4026-9438-6CF8F2C77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C62B41-68C8-41F3-B0D3-79F28737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B380A8-DBF8-4EF7-9A57-A782E1E3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2671AA-115E-45E9-B82F-6A5E15C4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9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EE4C1-CF2E-47CA-94A0-272D8869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D91961-AB0D-4ABB-9F45-5A5756C22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A27827-28EB-4194-B39A-02BC0233A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5A784F-1545-4EC6-8448-EC3AB932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803CE1-B466-4E7A-A7B9-F855C7D0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AE4C6E-12E0-4A4B-9AEA-9353144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3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6B7C3-D98B-44AB-988A-DF70654E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8255C3-63B1-431F-AB2B-B1B4883DA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30BDF3-B01F-4455-B8DD-255A9E94D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526D61F-A5B9-4014-B109-6A5BD37AE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B007FC-6FC2-4390-96E1-F25B3B916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6433141-3357-456E-8033-3AE908D1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4B7BE53-3E47-4A97-B302-278664E9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AD2443B-3142-4596-B684-89BB1D7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7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8D90-C989-4251-AB31-0001F19A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9268FB1-69B0-4699-AD8C-3B3FFC0C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F7141B-5A9A-4D54-9816-CE3566D5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30C69F-F3D6-49A7-929C-72AE76FD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E0DC217-A317-4F0A-98BB-3D9741D1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452079E-2B62-415A-A374-ED4C9C9F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7C2B93-B09B-4DAB-BBDC-8408F248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86E4E-A2BC-490E-94DA-55814A1F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500988-B902-4BBD-A067-84846D6C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5F0544-6982-46E7-AAA1-15AA42FB0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F5F61E-AA8E-4A3C-BFFA-D6F4A7E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42A9CE-6272-4D6C-AF27-444CA7E3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278DCD-FA36-47B8-834C-11B34FB3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D2262F-9C37-4C7B-B18C-A7A9F745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EBAC29-D8E5-40A6-B03A-3640555F6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6251E2-EB1C-44F2-A254-FA58625DE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F882-A882-47E0-9539-8539E088F56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AB19EB-3B8B-49FF-B36A-915FA0685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F59624-2710-4A91-B8C0-BDC128EB2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154D-C677-4320-B048-1AFE36C04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4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>
            <a:extLst>
              <a:ext uri="{FF2B5EF4-FFF2-40B4-BE49-F238E27FC236}">
                <a16:creationId xmlns:a16="http://schemas.microsoft.com/office/drawing/2014/main" xmlns="" id="{FC8C7153-8A62-4A5B-80A1-3D389D4344D4}"/>
              </a:ext>
            </a:extLst>
          </p:cNvPr>
          <p:cNvSpPr txBox="1">
            <a:spLocks/>
          </p:cNvSpPr>
          <p:nvPr/>
        </p:nvSpPr>
        <p:spPr>
          <a:xfrm>
            <a:off x="510031" y="956930"/>
            <a:ext cx="10961913" cy="2672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Особенности учета договоров безвозмездного пользования: когда применять положения СГС «Аренда»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E7ABA0-9F3C-4736-A021-E6BF22245399}"/>
              </a:ext>
            </a:extLst>
          </p:cNvPr>
          <p:cNvSpPr txBox="1"/>
          <p:nvPr/>
        </p:nvSpPr>
        <p:spPr>
          <a:xfrm>
            <a:off x="4004340" y="3895168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Лектор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Опальский Александр Юрьевич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заместитель председателя Комитета ИПБ России по бухгалтерскому учёту в государственных (муниципальных) учреждениях</a:t>
            </a:r>
          </a:p>
        </p:txBody>
      </p:sp>
      <p:pic>
        <p:nvPicPr>
          <p:cNvPr id="2" name="Picture 2" descr="D:\фото\опальский пн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6" y="2569302"/>
            <a:ext cx="4986671" cy="29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вебинара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30865" y="1690688"/>
            <a:ext cx="10930269" cy="373520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Использование забалансового счета 01 в случаях, когда положения СГС «Аренда» не применяются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Понятие справедливой стоимости арендных платежей при безвозмездном пользовании и ее документальное оформление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Особенности операционной аренды в случае заключения договора безвозмездного пользования у ссудодателя: оценка дохода по справедливой стоимости арендных платежей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Порядок отражения объектов операционной аренды (счет 11140) по справедливой стоимости арендных платежей у ссудополучателя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Особенности налогообложения при безвозмездном пользовании имуществом – НДС и налог на прибыль  </a:t>
            </a:r>
          </a:p>
        </p:txBody>
      </p:sp>
    </p:spTree>
    <p:extLst>
      <p:ext uri="{BB962C8B-B14F-4D97-AF65-F5344CB8AC3E}">
        <p14:creationId xmlns:p14="http://schemas.microsoft.com/office/powerpoint/2010/main" val="17868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6BFB7C-2A09-4BAE-B558-202ECE7DBAB2}"/>
              </a:ext>
            </a:extLst>
          </p:cNvPr>
          <p:cNvSpPr txBox="1"/>
          <p:nvPr/>
        </p:nvSpPr>
        <p:spPr>
          <a:xfrm>
            <a:off x="428625" y="385763"/>
            <a:ext cx="103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Аренда или услуга</a:t>
            </a:r>
            <a:endParaRPr lang="ru-RU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81CE272-7C6C-4500-8C74-7886EB917287}"/>
              </a:ext>
            </a:extLst>
          </p:cNvPr>
          <p:cNvSpPr/>
          <p:nvPr/>
        </p:nvSpPr>
        <p:spPr>
          <a:xfrm>
            <a:off x="428625" y="1097519"/>
            <a:ext cx="113347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Письмо </a:t>
            </a:r>
            <a:r>
              <a:rPr lang="ru-RU" b="1" dirty="0"/>
              <a:t>от 19 апреля 2018 г. N </a:t>
            </a:r>
            <a:r>
              <a:rPr lang="ru-RU" b="1" dirty="0" smtClean="0"/>
              <a:t>02-07-05/26416 </a:t>
            </a:r>
            <a:r>
              <a:rPr lang="ru-RU" dirty="0" smtClean="0"/>
              <a:t>– договора </a:t>
            </a:r>
            <a:r>
              <a:rPr lang="ru-RU" dirty="0"/>
              <a:t>оказания услуги по предоставлению помещения для проведения спортивных </a:t>
            </a:r>
            <a:r>
              <a:rPr lang="ru-RU" dirty="0" smtClean="0"/>
              <a:t>мероприятий</a:t>
            </a:r>
          </a:p>
          <a:p>
            <a:pPr algn="just"/>
            <a:endParaRPr lang="ru-RU" sz="1000" dirty="0" smtClean="0"/>
          </a:p>
        </p:txBody>
      </p:sp>
      <p:sp>
        <p:nvSpPr>
          <p:cNvPr id="10" name="Стрелка вниз 2">
            <a:extLst>
              <a:ext uri="{FF2B5EF4-FFF2-40B4-BE49-F238E27FC236}">
                <a16:creationId xmlns:a16="http://schemas.microsoft.com/office/drawing/2014/main" xmlns="" id="{CF37EE5C-F3F7-487B-9F9C-A636DBFEF274}"/>
              </a:ext>
            </a:extLst>
          </p:cNvPr>
          <p:cNvSpPr/>
          <p:nvPr/>
        </p:nvSpPr>
        <p:spPr>
          <a:xfrm>
            <a:off x="4692793" y="1897738"/>
            <a:ext cx="1787237" cy="300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81CE272-7C6C-4500-8C74-7886EB917287}"/>
              </a:ext>
            </a:extLst>
          </p:cNvPr>
          <p:cNvSpPr/>
          <p:nvPr/>
        </p:nvSpPr>
        <p:spPr>
          <a:xfrm>
            <a:off x="428625" y="2250850"/>
            <a:ext cx="11334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Письмо Минфина России </a:t>
            </a:r>
            <a:r>
              <a:rPr lang="ru-RU" b="1" dirty="0"/>
              <a:t>от 3 октября 2018 г. N </a:t>
            </a:r>
            <a:r>
              <a:rPr lang="ru-RU" b="1" dirty="0" smtClean="0"/>
              <a:t>02-07-05/70859 </a:t>
            </a:r>
            <a:r>
              <a:rPr lang="ru-RU" dirty="0" smtClean="0"/>
              <a:t>- </a:t>
            </a:r>
            <a:r>
              <a:rPr lang="ru-RU" dirty="0"/>
              <a:t>информация об объектах бухгалтерского учета, фактах хозяйственной жизни должна быть представлена в соответствии с экономической сущностью фактов хозяйственной жизни, а не только их правовой формой</a:t>
            </a:r>
            <a:endParaRPr lang="ru-RU" dirty="0" smtClean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81CE272-7C6C-4500-8C74-7886EB917287}"/>
              </a:ext>
            </a:extLst>
          </p:cNvPr>
          <p:cNvSpPr/>
          <p:nvPr/>
        </p:nvSpPr>
        <p:spPr>
          <a:xfrm>
            <a:off x="428625" y="3318253"/>
            <a:ext cx="1133475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Договора размещения терминалов и 2 позиции судов</a:t>
            </a:r>
            <a:r>
              <a:rPr lang="ru-RU" b="1" u="sng" dirty="0" smtClean="0"/>
              <a:t>:</a:t>
            </a:r>
          </a:p>
          <a:p>
            <a:pPr algn="just"/>
            <a:endParaRPr lang="ru-RU" sz="1000" dirty="0"/>
          </a:p>
          <a:p>
            <a:pPr algn="just"/>
            <a:r>
              <a:rPr lang="ru-RU" dirty="0"/>
              <a:t>Договор о размещении терминалов одним лицом за плату в помещениях другого лица (в том числе терминалов по приему платежей, торговых и сервисных аппаратов) регулируется нормами об </a:t>
            </a:r>
            <a:r>
              <a:rPr lang="ru-RU" dirty="0" smtClean="0"/>
              <a:t>аренде:</a:t>
            </a:r>
            <a:endParaRPr lang="ru-RU" dirty="0"/>
          </a:p>
          <a:p>
            <a:pPr algn="just"/>
            <a:r>
              <a:rPr lang="ru-RU" dirty="0"/>
              <a:t>Постановление ФАС Московского округа от 10.12.2009 N КГ-А40/12815-09 по делу N А40-94259/08-23-802 </a:t>
            </a:r>
            <a:endParaRPr lang="ru-RU" dirty="0" smtClean="0"/>
          </a:p>
          <a:p>
            <a:pPr algn="just"/>
            <a:endParaRPr lang="ru-RU" sz="1000" dirty="0"/>
          </a:p>
          <a:p>
            <a:pPr algn="just"/>
            <a:r>
              <a:rPr lang="ru-RU" dirty="0" smtClean="0"/>
              <a:t>Договор регулируется </a:t>
            </a:r>
            <a:r>
              <a:rPr lang="ru-RU" dirty="0"/>
              <a:t>нормами о возмездном оказании услуг</a:t>
            </a:r>
          </a:p>
          <a:p>
            <a:pPr algn="just"/>
            <a:r>
              <a:rPr lang="ru-RU" dirty="0"/>
              <a:t>Постановление ФАС Восточно-Сибирского округа от 25.03.2010 по делу N А33-14855/2009</a:t>
            </a:r>
          </a:p>
          <a:p>
            <a:pPr algn="just"/>
            <a:r>
              <a:rPr lang="ru-RU" dirty="0"/>
              <a:t>Постановление ФАС Уральского округа от 21.07.2009 N Ф09-5003/09-С5 по делу N </a:t>
            </a:r>
            <a:r>
              <a:rPr lang="ru-RU" dirty="0" smtClean="0"/>
              <a:t>А60-40089/2008-С4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8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6BFB7C-2A09-4BAE-B558-202ECE7DBAB2}"/>
              </a:ext>
            </a:extLst>
          </p:cNvPr>
          <p:cNvSpPr txBox="1"/>
          <p:nvPr/>
        </p:nvSpPr>
        <p:spPr>
          <a:xfrm>
            <a:off x="428625" y="385763"/>
            <a:ext cx="103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Аренда или не аренда </a:t>
            </a:r>
            <a:endParaRPr lang="ru-RU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81CE272-7C6C-4500-8C74-7886EB917287}"/>
              </a:ext>
            </a:extLst>
          </p:cNvPr>
          <p:cNvSpPr/>
          <p:nvPr/>
        </p:nvSpPr>
        <p:spPr>
          <a:xfrm>
            <a:off x="428625" y="1372070"/>
            <a:ext cx="1133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Письма Минфина России от 20 ноября 2019 г. N 02-07-05/89830, от 31 марта 2021 г. N 02-06-10/23852</a:t>
            </a:r>
            <a:r>
              <a:rPr lang="ru-RU" b="1" dirty="0" smtClean="0"/>
              <a:t> </a:t>
            </a:r>
            <a:r>
              <a:rPr lang="ru-RU" dirty="0" smtClean="0"/>
              <a:t>– передача </a:t>
            </a:r>
            <a:r>
              <a:rPr lang="ru-RU" dirty="0"/>
              <a:t>имущества в пользование от одного учреждения </a:t>
            </a:r>
            <a:r>
              <a:rPr lang="ru-RU" dirty="0" smtClean="0"/>
              <a:t>другому, </a:t>
            </a:r>
            <a:r>
              <a:rPr lang="ru-RU" dirty="0"/>
              <a:t>подведомственному тому же учредителю </a:t>
            </a:r>
            <a:endParaRPr lang="ru-RU" dirty="0" smtClean="0"/>
          </a:p>
        </p:txBody>
      </p:sp>
      <p:sp>
        <p:nvSpPr>
          <p:cNvPr id="10" name="Стрелка вниз 2">
            <a:extLst>
              <a:ext uri="{FF2B5EF4-FFF2-40B4-BE49-F238E27FC236}">
                <a16:creationId xmlns:a16="http://schemas.microsoft.com/office/drawing/2014/main" xmlns="" id="{CF37EE5C-F3F7-487B-9F9C-A636DBFEF274}"/>
              </a:ext>
            </a:extLst>
          </p:cNvPr>
          <p:cNvSpPr/>
          <p:nvPr/>
        </p:nvSpPr>
        <p:spPr>
          <a:xfrm>
            <a:off x="4613280" y="2166093"/>
            <a:ext cx="1787237" cy="300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81CE272-7C6C-4500-8C74-7886EB917287}"/>
              </a:ext>
            </a:extLst>
          </p:cNvPr>
          <p:cNvSpPr/>
          <p:nvPr/>
        </p:nvSpPr>
        <p:spPr>
          <a:xfrm>
            <a:off x="428625" y="2614617"/>
            <a:ext cx="11334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Письма Минфина России от 18 декабря 2020 г. N 02-07-10/113225, от 21 августа 2020 г. N </a:t>
            </a:r>
            <a:r>
              <a:rPr lang="ru-RU" b="1" dirty="0" smtClean="0"/>
              <a:t>02-07-10/73632 – </a:t>
            </a:r>
            <a:r>
              <a:rPr lang="ru-RU" dirty="0" smtClean="0"/>
              <a:t>передача имущества в пользования с одного бюджета на другой бюджет не будет трактоваться как объекты учета аренды только если </a:t>
            </a:r>
            <a:r>
              <a:rPr lang="ru-RU" dirty="0"/>
              <a:t>передача произведена в силу </a:t>
            </a:r>
            <a:r>
              <a:rPr lang="ru-RU" b="1" u="sng" dirty="0"/>
              <a:t>обязанности, определенной в соответствии с действующим </a:t>
            </a:r>
            <a:r>
              <a:rPr lang="ru-RU" b="1" u="sng" dirty="0" smtClean="0"/>
              <a:t>законодательством</a:t>
            </a:r>
            <a:endParaRPr lang="ru-RU" b="1" u="sng" dirty="0"/>
          </a:p>
        </p:txBody>
      </p:sp>
      <p:sp>
        <p:nvSpPr>
          <p:cNvPr id="8" name="Стрелка вниз 2">
            <a:extLst>
              <a:ext uri="{FF2B5EF4-FFF2-40B4-BE49-F238E27FC236}">
                <a16:creationId xmlns:a16="http://schemas.microsoft.com/office/drawing/2014/main" xmlns="" id="{CF37EE5C-F3F7-487B-9F9C-A636DBFEF274}"/>
              </a:ext>
            </a:extLst>
          </p:cNvPr>
          <p:cNvSpPr/>
          <p:nvPr/>
        </p:nvSpPr>
        <p:spPr>
          <a:xfrm>
            <a:off x="4653036" y="3962638"/>
            <a:ext cx="1787237" cy="300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81CE272-7C6C-4500-8C74-7886EB917287}"/>
              </a:ext>
            </a:extLst>
          </p:cNvPr>
          <p:cNvSpPr/>
          <p:nvPr/>
        </p:nvSpPr>
        <p:spPr>
          <a:xfrm>
            <a:off x="428625" y="4427151"/>
            <a:ext cx="11334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Письмо Минфина России от 31 августа 2018 г. N </a:t>
            </a:r>
            <a:r>
              <a:rPr lang="ru-RU" b="1" dirty="0" smtClean="0"/>
              <a:t>02-07-10/62448 </a:t>
            </a:r>
            <a:r>
              <a:rPr lang="ru-RU" dirty="0" smtClean="0"/>
              <a:t>– медкабинеты в школах</a:t>
            </a:r>
          </a:p>
          <a:p>
            <a:pPr algn="just"/>
            <a:r>
              <a:rPr lang="ru-RU" b="1" dirty="0"/>
              <a:t>Письмо Минфина России от 19 сентября 2018 г. N </a:t>
            </a:r>
            <a:r>
              <a:rPr lang="ru-RU" b="1" dirty="0" smtClean="0"/>
              <a:t>02-07-10/67168 </a:t>
            </a:r>
            <a:r>
              <a:rPr lang="ru-RU" dirty="0" smtClean="0"/>
              <a:t>– оборудование </a:t>
            </a:r>
            <a:r>
              <a:rPr lang="ru-RU" dirty="0" err="1" smtClean="0"/>
              <a:t>ЗАГСов</a:t>
            </a:r>
            <a:endParaRPr lang="ru-RU" dirty="0" smtClean="0"/>
          </a:p>
          <a:p>
            <a:pPr algn="just"/>
            <a:r>
              <a:rPr lang="ru-RU" b="1" dirty="0"/>
              <a:t>Письмо Минфина России от 27 сентября 2018 г. N </a:t>
            </a:r>
            <a:r>
              <a:rPr lang="ru-RU" b="1" dirty="0" smtClean="0"/>
              <a:t>02-07-10/69410 </a:t>
            </a:r>
            <a:r>
              <a:rPr lang="ru-RU" dirty="0" smtClean="0"/>
              <a:t>– размещение объектов спецсвязи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6BFB7C-2A09-4BAE-B558-202ECE7DBAB2}"/>
              </a:ext>
            </a:extLst>
          </p:cNvPr>
          <p:cNvSpPr txBox="1"/>
          <p:nvPr/>
        </p:nvSpPr>
        <p:spPr>
          <a:xfrm>
            <a:off x="428625" y="385763"/>
            <a:ext cx="103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Оценка справедливой стоимости арендных платежей </a:t>
            </a:r>
            <a:endParaRPr lang="ru-RU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81CE272-7C6C-4500-8C74-7886EB917287}"/>
              </a:ext>
            </a:extLst>
          </p:cNvPr>
          <p:cNvSpPr/>
          <p:nvPr/>
        </p:nvSpPr>
        <p:spPr>
          <a:xfrm>
            <a:off x="428623" y="1195374"/>
            <a:ext cx="113347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000" b="1" dirty="0" smtClean="0"/>
              <a:t>Запрос органу управления имуществом </a:t>
            </a:r>
            <a:r>
              <a:rPr lang="ru-RU" dirty="0"/>
              <a:t>– </a:t>
            </a:r>
            <a:r>
              <a:rPr lang="ru-RU" sz="2000" dirty="0" smtClean="0"/>
              <a:t>Письмо </a:t>
            </a:r>
            <a:r>
              <a:rPr lang="ru-RU" sz="2000" dirty="0"/>
              <a:t>Минфина России от 15 февраля 2019 г. N </a:t>
            </a:r>
            <a:r>
              <a:rPr lang="ru-RU" sz="2000" dirty="0" smtClean="0"/>
              <a:t>02-07-10/9733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000" b="1" dirty="0" smtClean="0"/>
              <a:t>Определение по аналогии с НМЦК </a:t>
            </a:r>
            <a:r>
              <a:rPr lang="ru-RU" sz="2000" dirty="0" smtClean="0"/>
              <a:t>– Письмо </a:t>
            </a:r>
            <a:r>
              <a:rPr lang="ru-RU" sz="2000" dirty="0"/>
              <a:t>Минфина от 14 января 2019 г. N </a:t>
            </a:r>
            <a:r>
              <a:rPr lang="ru-RU" sz="2000" dirty="0" smtClean="0"/>
              <a:t>02-07-10/1982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000" b="1" dirty="0" smtClean="0"/>
              <a:t>Акт оценки  - Минфин не считает целесообразным привлекать оценщиков </a:t>
            </a:r>
            <a:r>
              <a:rPr lang="ru-RU" sz="2000" dirty="0" smtClean="0"/>
              <a:t>–</a:t>
            </a:r>
            <a:r>
              <a:rPr lang="ru-RU" sz="2000" b="1" dirty="0" smtClean="0"/>
              <a:t> </a:t>
            </a:r>
            <a:r>
              <a:rPr lang="ru-RU" sz="2000" dirty="0" smtClean="0"/>
              <a:t>Письма </a:t>
            </a:r>
            <a:r>
              <a:rPr lang="ru-RU" sz="2000" dirty="0"/>
              <a:t>Минфина России от 4 марта 2019 г. N 02-07-10/14328, от 15 февраля 2019 г. N </a:t>
            </a:r>
            <a:r>
              <a:rPr lang="ru-RU" sz="2000" dirty="0" smtClean="0"/>
              <a:t>02-07-10/9733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000" b="1" dirty="0" smtClean="0"/>
              <a:t>Условная оценка 1 рубль за 1 объект</a:t>
            </a:r>
            <a:endParaRPr lang="ru-RU" sz="2000" b="1" dirty="0"/>
          </a:p>
        </p:txBody>
      </p:sp>
      <p:sp>
        <p:nvSpPr>
          <p:cNvPr id="4" name="Стрелка вниз 2">
            <a:extLst>
              <a:ext uri="{FF2B5EF4-FFF2-40B4-BE49-F238E27FC236}">
                <a16:creationId xmlns:a16="http://schemas.microsoft.com/office/drawing/2014/main" xmlns="" id="{CF37EE5C-F3F7-487B-9F9C-A636DBFEF274}"/>
              </a:ext>
            </a:extLst>
          </p:cNvPr>
          <p:cNvSpPr/>
          <p:nvPr/>
        </p:nvSpPr>
        <p:spPr>
          <a:xfrm>
            <a:off x="4728852" y="3820867"/>
            <a:ext cx="1787237" cy="300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A919A7-7FF7-4871-9718-3336B61B7E41}"/>
              </a:ext>
            </a:extLst>
          </p:cNvPr>
          <p:cNvSpPr/>
          <p:nvPr/>
        </p:nvSpPr>
        <p:spPr>
          <a:xfrm>
            <a:off x="428623" y="4431499"/>
            <a:ext cx="1133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 1 января 2020 года </a:t>
            </a:r>
            <a:r>
              <a:rPr lang="ru-RU" b="1" dirty="0"/>
              <a:t>бремя оценки справедливой стоимости арендных платежей лежит на передающей стороне </a:t>
            </a:r>
            <a:r>
              <a:rPr lang="ru-RU" dirty="0"/>
              <a:t>(пункт 26 СГС «Аренда»)</a:t>
            </a:r>
          </a:p>
        </p:txBody>
      </p:sp>
    </p:spTree>
    <p:extLst>
      <p:ext uri="{BB962C8B-B14F-4D97-AF65-F5344CB8AC3E}">
        <p14:creationId xmlns:p14="http://schemas.microsoft.com/office/powerpoint/2010/main" val="33041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>
            <a:extLst>
              <a:ext uri="{FF2B5EF4-FFF2-40B4-BE49-F238E27FC236}">
                <a16:creationId xmlns:a16="http://schemas.microsoft.com/office/drawing/2014/main" xmlns="" id="{606FA20A-7908-0CA5-C210-F4474F016FCB}"/>
              </a:ext>
            </a:extLst>
          </p:cNvPr>
          <p:cNvSpPr txBox="1">
            <a:spLocks/>
          </p:cNvSpPr>
          <p:nvPr/>
        </p:nvSpPr>
        <p:spPr>
          <a:xfrm>
            <a:off x="619991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983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485</Words>
  <Application>Microsoft Office PowerPoint</Application>
  <PresentationFormat>Произвольный</PresentationFormat>
  <Paragraphs>35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Программа вебинара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Anastacia Anastacia</dc:creator>
  <cp:lastModifiedBy>Ткач Роман Николаевич</cp:lastModifiedBy>
  <cp:revision>26</cp:revision>
  <dcterms:created xsi:type="dcterms:W3CDTF">2022-04-25T12:19:38Z</dcterms:created>
  <dcterms:modified xsi:type="dcterms:W3CDTF">2023-02-07T07:13:43Z</dcterms:modified>
</cp:coreProperties>
</file>